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Robo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jLt1sWG0ABhKOR6VtBYyKoGhct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oboto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Roboto-italic.fntdata"/><Relationship Id="rId6" Type="http://schemas.openxmlformats.org/officeDocument/2006/relationships/slide" Target="slides/slide2.xml"/><Relationship Id="rId18" Type="http://schemas.openxmlformats.org/officeDocument/2006/relationships/font" Target="fonts/Roboto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969060fd5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969060fd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oddílu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enom nadpis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84" name="Google Shape;84;g3969060fd5a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"/>
              <a:buNone/>
            </a:pPr>
            <a:r>
              <a:rPr b="0" i="0" lang="cs-CZ">
                <a:latin typeface="Roboto"/>
                <a:ea typeface="Roboto"/>
                <a:cs typeface="Roboto"/>
                <a:sym typeface="Roboto"/>
              </a:rPr>
              <a:t>Povinnosti pro vysoce rizikové systémy </a:t>
            </a:r>
            <a:endParaRPr/>
          </a:p>
        </p:txBody>
      </p:sp>
      <p:sp>
        <p:nvSpPr>
          <p:cNvPr id="138" name="Google Shape;138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SzPts val="2800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Vysoce rizikové systémy AI před uvedením na trh EU mají povinnost projít takzvaným </a:t>
            </a:r>
            <a:r>
              <a:rPr b="1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procesem ověřování shody</a:t>
            </a: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.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ts val="28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kvalitu tréninkových dat, 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ts val="28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poskytnutou prováděcí dokumentaci, 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ts val="28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transparentnost, 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ts val="28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lidský dohled, 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ts val="28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přesnost, 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ts val="28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kybernetickou bezpečnost 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ts val="28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a robustnost. 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"/>
              <a:buNone/>
            </a:pPr>
            <a:r>
              <a:rPr b="0" i="0" lang="cs-CZ">
                <a:latin typeface="Roboto"/>
                <a:ea typeface="Roboto"/>
                <a:cs typeface="Roboto"/>
                <a:sym typeface="Roboto"/>
              </a:rPr>
              <a:t>3) Systémy s omezeným rizikem </a:t>
            </a:r>
            <a:endParaRPr/>
          </a:p>
        </p:txBody>
      </p:sp>
      <p:sp>
        <p:nvSpPr>
          <p:cNvPr id="144" name="Google Shape;144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SzPts val="2800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Systémy AI s omezeným rizikem (tedy ty, které slouží pro interakci s člověkem či uměle vytvářejí obsah) by měly splňovat minimální </a:t>
            </a:r>
            <a:r>
              <a:rPr b="1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standardy transparentnosti. </a:t>
            </a: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Tyto systémy tedy musí informovat uživatele, že interaguje s umělou inteligencí, nebo je jí jinak vystaven, tak aby se uživatel mohl rozhodnout, zda je chce nadále používat. Tento požadavek zahrnuje i systémy AI, které generují text nebo manipulují s obrazovým, zvukovým nebo video obsahem, jako jsou např. deepfakes. U těch musí být uvedeno, že jde o produkt systému AI. 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"/>
              <a:buNone/>
            </a:pPr>
            <a:r>
              <a:rPr b="0" i="0" lang="cs-CZ">
                <a:latin typeface="Roboto"/>
                <a:ea typeface="Roboto"/>
                <a:cs typeface="Roboto"/>
                <a:sym typeface="Roboto"/>
              </a:rPr>
              <a:t>4) Systémy s minimálním rizikem </a:t>
            </a:r>
            <a:endParaRPr/>
          </a:p>
        </p:txBody>
      </p:sp>
      <p:sp>
        <p:nvSpPr>
          <p:cNvPr id="150" name="Google Shape;150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SzPts val="2800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Všechny ostatní systémy umělé inteligence lze uvádět na trh a používat v souladu se stávajícími právními předpisy bez dalších právních povinností. V současné době do této kategorie spadá většina systémů, které se používají nebo budou používat v EU.  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</a:pPr>
            <a:r>
              <a:rPr lang="cs-CZ" sz="4000">
                <a:latin typeface="Roboto"/>
                <a:ea typeface="Roboto"/>
                <a:cs typeface="Roboto"/>
                <a:sym typeface="Roboto"/>
              </a:rPr>
              <a:t>Rizika</a:t>
            </a:r>
            <a:r>
              <a:rPr b="1" i="0" lang="cs-CZ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4000">
                <a:latin typeface="Roboto"/>
                <a:ea typeface="Roboto"/>
                <a:cs typeface="Roboto"/>
                <a:sym typeface="Roboto"/>
              </a:rPr>
              <a:t>umělé</a:t>
            </a:r>
            <a:r>
              <a:rPr b="1" i="0" lang="cs-CZ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4000">
                <a:latin typeface="Roboto"/>
                <a:ea typeface="Roboto"/>
                <a:cs typeface="Roboto"/>
                <a:sym typeface="Roboto"/>
              </a:rPr>
              <a:t>inteligence (z hlediska uživatelů)</a:t>
            </a:r>
            <a:endParaRPr/>
          </a:p>
        </p:txBody>
      </p:sp>
      <p:sp>
        <p:nvSpPr>
          <p:cNvPr id="90" name="Google Shape;90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vysvětlitelnost</a:t>
            </a:r>
            <a:r>
              <a:rPr lang="cs-CZ"/>
              <a:t> – moderní systémy umělé inteligence u některých úloh výrazně překonávají schopnosti lidí (například hraní her, klasifikace obrázků apod.). Je však obtížné nebo nemožné jejich chování zdůvodnit pro člověka srozumitelným způsobem (to platí zejména u složitých umělých neuronových sítí). Není tedy zatím možné použít umělou inteligenci v kritických oblastech jako např. k plně automatické diagnóze a léčení pacientů.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Sociální bubliny </a:t>
            </a:r>
            <a:r>
              <a:rPr lang="cs-CZ"/>
              <a:t>– čím dál sofistikovanější doporučovací a personalizační systémy nás uzavírají do sociálních a informačních bublin. Je třeba si toho být vědomi a chovat se podle toho.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Férovost</a:t>
            </a:r>
            <a:r>
              <a:rPr lang="cs-CZ"/>
              <a:t> – systémy umělé inteligence jsou do velké míry odrazem použitých trénovací dat. Velmi snadno mohou např. diskriminovat skupiny lidí, které jsou v datech zastoupeny minimálně. V roce 2016 vytvořil Microsoft tweetujícího chatbota, kterého ale musel brzo po zveřejnění zastavit, protože se ze zpětné vazby od lidí naučil být rasistický a vulgární.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6" name="Google Shape;96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Hacknutelnost</a:t>
            </a:r>
            <a:r>
              <a:rPr lang="cs-CZ"/>
              <a:t> – stejně jako u jiných počítačových technologií hrozí i u umělé inteligence možnost napadení nebo hacknutí. Pokud útočník dostane přístup k modelu umělé inteligence, je možné jej relativně snadno oklamat. V odkazovaném videu můžete vidět ukázku takzvaného adversarial patch. Jedná se o způsob zmatení obrázkového klasifikátoru umístěním vygenerované nálepky do obrazu. Pokud bychom měli k dispozici neuronovou síť pro rozpoznávání dopravních značek v samořiditelném autě, mohli bychom vytvořit nálepky na dopravní značky, a způsobit tak v důsledku chybného rozpoznání cíleně nehody a chaos.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sebere nám AI práci? </a:t>
            </a:r>
            <a:r>
              <a:rPr lang="cs-CZ"/>
              <a:t>– nejspíš nastane podobná situace jako na začátku průmyslové revoluce. Řada nekvalifikovaných pracovních pozic zanikne, ale spousta nových vznikne. Klíčem k úspěchu ve společnosti budoucnosti je vzdělání a schopnost adaptace.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Autonomní zbraně </a:t>
            </a:r>
            <a:r>
              <a:rPr lang="cs-CZ"/>
              <a:t>– autonomní zbraně jsou potenciálně velmi nebezpečné, protože nepotřebují dosažení silné umělé inteligence, a již nyní jsme je schopni vyrobit. Existují celosvětové snahy o jejich zákaz nebo regulaci jako např. u chemických zbraní.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cs-CZ"/>
              <a:t>Existenční riziko </a:t>
            </a:r>
            <a:r>
              <a:rPr lang="cs-CZ"/>
              <a:t>– obava o zachování lidského druhu v případě vytvoření silné umělé inteligence. Vytvoření umělé inteligence, která by se stala neovladatelnou a začala by usilovat o vyhlazení lidského druhu je nepravděpodobné, ale přesto seriózně zkoumané riziko.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None/>
            </a:pPr>
            <a:br>
              <a:rPr b="1" i="0" lang="cs-CZ">
                <a:latin typeface="Roboto"/>
                <a:ea typeface="Roboto"/>
                <a:cs typeface="Roboto"/>
                <a:sym typeface="Roboto"/>
              </a:rPr>
            </a:br>
            <a:r>
              <a:rPr i="0" lang="cs-CZ">
                <a:latin typeface="Roboto"/>
                <a:ea typeface="Roboto"/>
                <a:cs typeface="Roboto"/>
                <a:sym typeface="Roboto"/>
              </a:rPr>
              <a:t>Klasifikace systému umělé inteligence dle rizik (právní dle nařízení EU)</a:t>
            </a:r>
            <a:br>
              <a:rPr b="1" i="0" lang="cs-CZ">
                <a:latin typeface="Roboto"/>
                <a:ea typeface="Roboto"/>
                <a:cs typeface="Roboto"/>
                <a:sym typeface="Roboto"/>
              </a:rPr>
            </a:br>
            <a:endParaRPr b="1"/>
          </a:p>
        </p:txBody>
      </p:sp>
      <p:sp>
        <p:nvSpPr>
          <p:cNvPr id="102" name="Google Shape;102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0" i="0" lang="cs-CZ">
                <a:latin typeface="Roboto"/>
                <a:ea typeface="Roboto"/>
                <a:cs typeface="Roboto"/>
                <a:sym typeface="Roboto"/>
              </a:rPr>
              <a:t>Nařízení EU definuje 4 úrovně rizika u systémů AI.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"/>
              <a:buNone/>
            </a:pPr>
            <a:r>
              <a:rPr b="0" i="0" lang="cs-CZ">
                <a:latin typeface="Roboto"/>
                <a:ea typeface="Roboto"/>
                <a:cs typeface="Roboto"/>
                <a:sym typeface="Roboto"/>
              </a:rPr>
              <a:t>1) Zakázané praktiky systémů AI </a:t>
            </a:r>
            <a:endParaRPr/>
          </a:p>
        </p:txBody>
      </p:sp>
      <p:sp>
        <p:nvSpPr>
          <p:cNvPr id="108" name="Google Shape;108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podprahová manipulace chování a emocí,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necílené stahování snímků obličeje z internetu nebo ze záznamů uzavřených kamerových systémů (CCTV),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rozpoznávání emocí na pracovišti nebo ve vzdělávacích institucích,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hodnocení sociálního kreditu (tzv. social scoring),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biometrická kategorizace s cílem získat citlivé údaje, jako je rasa, věk, pohlaví, sexuální orientace či náboženské vyznání,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některé případy prediktivní policejní práce týkající se fyzických osob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či vzdálená biometrická identifikace v reálně čase. </a:t>
            </a:r>
            <a:endParaRPr/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4" name="Google Shape;114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SzPts val="2800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Ve výjimečných a přesně definovaných případech mohou být </a:t>
            </a:r>
            <a:r>
              <a:rPr b="1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systémy AI využívající biometrickou identifikaci</a:t>
            </a: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 použity pro účely vymáhání práva za předpokladu získání soudního povolení. Systémy vzdáleného rozpoznávání obličejů kamerovými systémy v reálném čase budou povoleny pouze pro orgány činné v trestním řízení v omezeném počtu závažných případů (např. při hledání dítěte při podezření z únosu, při hrozbě teroristického činu).  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0" name="Google Shape;120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SzPts val="2800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Zatímco </a:t>
            </a:r>
            <a:r>
              <a:rPr b="1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systémy zpětné vzdálené biometrické identifikace</a:t>
            </a: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, kdy k identifikaci dochází se značným zpožděním, budou povoleny pouze v rámci vyšetřování nebo za účelem cíleného vyhledávání osoby podezřelé ze spáchání trestného činu nebo již odsouzené za trestný čin. Použití takového systému AI také podléhá povolení soudem či správním orgánem a je omezeno na nezbytně nutné úkony pro vyšetřování konkrétního trestného činu. 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"/>
              <a:buNone/>
            </a:pPr>
            <a:r>
              <a:rPr b="0" i="0" lang="cs-CZ">
                <a:latin typeface="Roboto"/>
                <a:ea typeface="Roboto"/>
                <a:cs typeface="Roboto"/>
                <a:sym typeface="Roboto"/>
              </a:rPr>
              <a:t>2) Vysoce rizikové systémy AI </a:t>
            </a:r>
            <a:endParaRPr/>
          </a:p>
        </p:txBody>
      </p:sp>
      <p:sp>
        <p:nvSpPr>
          <p:cNvPr id="126" name="Google Shape;126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SzPts val="2800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Tyto systémy AI budou na trhu EU povoleny, ale před uvedením na trh a během jejich celého životního cyklu budou podléhat přísným požadavkům.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SzPts val="4400"/>
              <a:buFont typeface="Roboto"/>
              <a:buNone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Jedná se o systémy AI v oblastech klíčových pro fungování společnosti: </a:t>
            </a:r>
            <a:endParaRPr/>
          </a:p>
        </p:txBody>
      </p:sp>
      <p:sp>
        <p:nvSpPr>
          <p:cNvPr id="132" name="Google Shape;132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biometrická identifikace,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kritická infrastruktura (např. řízení dopravy),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vzdělávání (např. bodování zkoušek), které může určovat přístup ke vzdělání či průběhu profesního života,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bezpečnostní komponenty výrobků (např. aplikace AI v chirurgii podporované roboty),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zaměstnávání, řízení pracovníku (např. software pro třídění životopisů pro příjímací řízení),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základní soukromé a veřejné služby (např. úvěrové hodnocení, které občanům umožní získat půjčku),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vymáhání práva, které může zasahovat do základních práv občanů (např. hodnocení spolehlivosti důkazů),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řízení migrace, azylu a ochrany hranic (např. automatizované posuzování žádostí o víza),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86868"/>
              </a:buClr>
              <a:buSzPct val="100000"/>
              <a:buFont typeface="Arial"/>
              <a:buChar char="•"/>
            </a:pPr>
            <a:r>
              <a:rPr b="0" i="0" lang="cs-CZ">
                <a:solidFill>
                  <a:srgbClr val="686868"/>
                </a:solidFill>
                <a:latin typeface="Roboto"/>
                <a:ea typeface="Roboto"/>
                <a:cs typeface="Roboto"/>
                <a:sym typeface="Roboto"/>
              </a:rPr>
              <a:t>výkon spravedlnosti a demokratických procesů (např. řešení založená na AI pro vyhledávání soudních rozhodnutí). 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2024-11-09T11:18:40Z</dcterms:created>
  <dc:creator>Jiří Šilhán</dc:creator>
</cp:coreProperties>
</file>